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5"/>
  </p:handoutMasterIdLst>
  <p:sldIdLst>
    <p:sldId id="375" r:id="rId2"/>
    <p:sldId id="476" r:id="rId3"/>
    <p:sldId id="477" r:id="rId4"/>
    <p:sldId id="478" r:id="rId5"/>
    <p:sldId id="479" r:id="rId6"/>
    <p:sldId id="480" r:id="rId7"/>
    <p:sldId id="481" r:id="rId8"/>
    <p:sldId id="482" r:id="rId9"/>
    <p:sldId id="483" r:id="rId10"/>
    <p:sldId id="484" r:id="rId11"/>
    <p:sldId id="485" r:id="rId12"/>
    <p:sldId id="486" r:id="rId13"/>
    <p:sldId id="487" r:id="rId14"/>
    <p:sldId id="488" r:id="rId15"/>
    <p:sldId id="489" r:id="rId16"/>
    <p:sldId id="490" r:id="rId17"/>
    <p:sldId id="491" r:id="rId18"/>
    <p:sldId id="492" r:id="rId19"/>
    <p:sldId id="493" r:id="rId20"/>
    <p:sldId id="494" r:id="rId21"/>
    <p:sldId id="495" r:id="rId22"/>
    <p:sldId id="496" r:id="rId23"/>
    <p:sldId id="3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C0419D-2F70-4CB0-8D38-CD0128044D69}" v="198" dt="2022-08-08T14:25:30.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8/10/2023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8/10/2023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dirty="0">
                <a:latin typeface="Arial" panose="020B0604020202020204" pitchFamily="34" charset="0"/>
                <a:cs typeface="Arial" panose="020B0604020202020204" pitchFamily="34" charset="0"/>
              </a:rPr>
              <a:t>כאשר מפתח כותב אלפים, אם לא מיליונים של שורות קוד אין אנו מצפים לקבל מערכת בעלת איכות</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תקינה של 100% . ייתכנו תקלות אשר מקורן הוא:</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חוסר מקצועיות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תקשורת לקויה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שפה זרה/שוני בשעת היממה</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שגיאות קוד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שינוי דרישה ללא העברת מידע מסודרת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מורכבות האפליקציה המערכת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חוסר ניסיון עם טכנולוגיית הפיתוח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חדשה מדי/ ישנה מדי</a:t>
            </a:r>
            <a:r>
              <a:rPr lang="ru-RU"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סביבת עבודה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חום/זיהום/קרינה ועוד</a:t>
            </a:r>
            <a:r>
              <a:rPr lang="ru-RU"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כלל הגורמים המצוינים לעיל קשורים במעורבות בני האדם, ואנשים עושים טעויות.</a:t>
            </a:r>
          </a:p>
          <a:p>
            <a:pPr algn="r" rtl="1">
              <a:lnSpc>
                <a:spcPct val="150000"/>
              </a:lnSpc>
            </a:pPr>
            <a:r>
              <a:rPr lang="he-IL" b="1" dirty="0">
                <a:latin typeface="Arial" panose="020B0604020202020204" pitchFamily="34" charset="0"/>
                <a:cs typeface="Arial" panose="020B0604020202020204" pitchFamily="34" charset="0"/>
              </a:rPr>
              <a:t>בעזרת בדיקות אנו עשויים למנוע טעויות ולנסות להבטיח כי הטעות תוקנה לפני שחרור הגרסה.</a:t>
            </a:r>
            <a:r>
              <a:rPr lang="ru-RU"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שימו לב למילה "לנסות"</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חשוב לזכור, תהליך בדיקות התוכנה הנו תהליך מעשי אשר מטרתו היא להגדיר את תקינותה ואיכותה</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של המערכת שפותחה.</a:t>
            </a:r>
          </a:p>
        </p:txBody>
      </p:sp>
      <p:sp>
        <p:nvSpPr>
          <p:cNvPr id="7" name="TextBox 6">
            <a:extLst>
              <a:ext uri="{FF2B5EF4-FFF2-40B4-BE49-F238E27FC236}">
                <a16:creationId xmlns:a16="http://schemas.microsoft.com/office/drawing/2014/main" id="{A2F7208A-B5C0-9A98-787A-DA5629029B60}"/>
              </a:ext>
            </a:extLst>
          </p:cNvPr>
          <p:cNvSpPr txBox="1"/>
          <p:nvPr/>
        </p:nvSpPr>
        <p:spPr>
          <a:xfrm>
            <a:off x="1126779" y="3522889"/>
            <a:ext cx="3809493"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he-IL" sz="1800" dirty="0">
                <a:latin typeface="Arial" panose="020B0604020202020204" pitchFamily="34" charset="0"/>
                <a:cs typeface="Arial" panose="020B0604020202020204" pitchFamily="34" charset="0"/>
              </a:rPr>
              <a:t>זכרו !!!</a:t>
            </a:r>
          </a:p>
          <a:p>
            <a:pPr algn="ctr"/>
            <a:r>
              <a:rPr lang="he-IL" sz="1800" dirty="0">
                <a:latin typeface="Arial" panose="020B0604020202020204" pitchFamily="34" charset="0"/>
                <a:cs typeface="Arial" panose="020B0604020202020204" pitchFamily="34" charset="0"/>
              </a:rPr>
              <a:t>ביצוע בדיקות תורם למציאת תקלות ובכך</a:t>
            </a:r>
          </a:p>
          <a:p>
            <a:pPr algn="ctr"/>
            <a:r>
              <a:rPr lang="he-IL" sz="1800" dirty="0">
                <a:latin typeface="Arial" panose="020B0604020202020204" pitchFamily="34" charset="0"/>
                <a:cs typeface="Arial" panose="020B0604020202020204" pitchFamily="34" charset="0"/>
              </a:rPr>
              <a:t>מוכיח את קיומן ומאידך, אין הוא מוכיח אי</a:t>
            </a:r>
          </a:p>
          <a:p>
            <a:pPr algn="ctr"/>
            <a:r>
              <a:rPr lang="he-IL" sz="1800" dirty="0">
                <a:latin typeface="Arial" panose="020B0604020202020204" pitchFamily="34" charset="0"/>
                <a:cs typeface="Arial" panose="020B0604020202020204" pitchFamily="34" charset="0"/>
              </a:rPr>
              <a:t>קיום התקלות במידה ולא נמצאו.</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0077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תקלות, מקור התקלה וההשפעות</a:t>
            </a:r>
          </a:p>
          <a:p>
            <a:pPr algn="r" rtl="1">
              <a:lnSpc>
                <a:spcPct val="150000"/>
              </a:lnSpc>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היא הפעולה או התנאי המוקדם ביותר שגרם לתקלה.</a:t>
            </a:r>
          </a:p>
          <a:p>
            <a:pPr algn="r" rtl="1">
              <a:lnSpc>
                <a:spcPct val="150000"/>
              </a:lnSpc>
            </a:pPr>
            <a:r>
              <a:rPr lang="he-IL" dirty="0">
                <a:latin typeface="Arial" panose="020B0604020202020204" pitchFamily="34" charset="0"/>
                <a:cs typeface="Arial" panose="020B0604020202020204" pitchFamily="34" charset="0"/>
              </a:rPr>
              <a:t>לדוגמה ישנה תקלה בחישוב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 התקלה נגרמה מהגדרה לא נכונה של הדרישה, שנבעה מחוסר הבנה של המאפיין בנוגע לאופן 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השפעת התקלה </a:t>
            </a:r>
            <a:r>
              <a:rPr lang="he-IL" dirty="0">
                <a:latin typeface="Arial" panose="020B0604020202020204" pitchFamily="34" charset="0"/>
                <a:cs typeface="Arial" panose="020B0604020202020204" pitchFamily="34" charset="0"/>
              </a:rPr>
              <a:t>- הלקוחות התלוננו על חישוב ריבית שגוי.</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 שיעורי ריבית שגויים בתשלומים.</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 שורת הקוד עם החישוב המוטעה של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 דרישה עמומה ולא ברורה שנבעה מחוסר הבנה של כותב הדרישה (מנהל המוצר) לגבי אופן חישוב הריבית.</a:t>
            </a:r>
          </a:p>
          <a:p>
            <a:pPr algn="r" rtl="1">
              <a:lnSpc>
                <a:spcPct val="150000"/>
              </a:lnSpc>
            </a:pPr>
            <a:r>
              <a:rPr lang="he-IL" dirty="0">
                <a:latin typeface="Arial" panose="020B0604020202020204" pitchFamily="34" charset="0"/>
                <a:cs typeface="Arial" panose="020B0604020202020204" pitchFamily="34" charset="0"/>
              </a:rPr>
              <a:t>ניתוח מקור התקלה ומניעה: הדרכת מנהל המוצר באופן חישוב ריביות יקטין בעתיד תקלות מסוג זה.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60022"/>
            <a:ext cx="3551122"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590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תקלות, מקור התקלה וההשפעות</a:t>
            </a:r>
          </a:p>
          <a:p>
            <a:pPr algn="r" rtl="1">
              <a:lnSpc>
                <a:spcPct val="150000"/>
              </a:lnSpc>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היא הפעולה או התנאי המוקדם ביותר שגרם לתקלה.</a:t>
            </a:r>
          </a:p>
          <a:p>
            <a:pPr algn="r" rtl="1">
              <a:lnSpc>
                <a:spcPct val="150000"/>
              </a:lnSpc>
            </a:pPr>
            <a:r>
              <a:rPr lang="he-IL" dirty="0">
                <a:latin typeface="Arial" panose="020B0604020202020204" pitchFamily="34" charset="0"/>
                <a:cs typeface="Arial" panose="020B0604020202020204" pitchFamily="34" charset="0"/>
              </a:rPr>
              <a:t>לדוגמה ישנה תקלה בחישוב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 התקלה נגרמה מהגדרה לא נכונה של הדרישה, שנבעה מחוסר הבנה של המאפיין בנוגע לאופן 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השפעת התקלה </a:t>
            </a:r>
            <a:r>
              <a:rPr lang="he-IL" dirty="0">
                <a:latin typeface="Arial" panose="020B0604020202020204" pitchFamily="34" charset="0"/>
                <a:cs typeface="Arial" panose="020B0604020202020204" pitchFamily="34" charset="0"/>
              </a:rPr>
              <a:t>- הלקוחות התלוננו על חישוב ריבית שגוי.</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 שיעורי ריבית שגויים בתשלומים.</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 שורת הקוד עם החישוב המוטעה של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 דרישה עמומה ולא ברורה שנבעה מחוסר הבנה של כותב הדרישה (מנהל המוצר) לגבי אופן חישוב הריבית.</a:t>
            </a:r>
          </a:p>
          <a:p>
            <a:pPr algn="r" rtl="1">
              <a:lnSpc>
                <a:spcPct val="150000"/>
              </a:lnSpc>
            </a:pPr>
            <a:r>
              <a:rPr lang="he-IL" dirty="0">
                <a:latin typeface="Arial" panose="020B0604020202020204" pitchFamily="34" charset="0"/>
                <a:cs typeface="Arial" panose="020B0604020202020204" pitchFamily="34" charset="0"/>
              </a:rPr>
              <a:t>ניתוח מקור התקלה ומניעה: הדרכת מנהל המוצר באופן חישוב ריביות יקטין בעתיד תקלות מסוג זה.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60022"/>
            <a:ext cx="3551122"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552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70000" lnSpcReduction="20000"/>
          </a:body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באיזו מידה יכולות הבדיקות להיות חלק מאבטחת האיכות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מקטינות את רמת הסיכון לאיכות המערכת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מבטיחות שהדרישות מפורטות מספיק</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מבטיחות שעוקבים אחר הסטנדרטים של הארגון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מודדות את איכות התוכנה במונחים של מספר מקרי הבדיקה שבוצעו </a:t>
            </a:r>
            <a:r>
              <a:rPr lang="en-US" dirty="0">
                <a:latin typeface="Arial" panose="020B0604020202020204" pitchFamily="34" charset="0"/>
                <a:cs typeface="Arial" panose="020B0604020202020204" pitchFamily="34" charset="0"/>
              </a:rPr>
              <a:t>test cases</a:t>
            </a:r>
            <a:endParaRPr lang="he-IL" dirty="0">
              <a:latin typeface="Arial" panose="020B0604020202020204" pitchFamily="34" charset="0"/>
              <a:cs typeface="Arial" panose="020B0604020202020204" pitchFamily="34" charset="0"/>
            </a:endParaRP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מה מהמשפטים הבאים </a:t>
            </a:r>
            <a:r>
              <a:rPr lang="he-IL" b="1" u="sng" dirty="0">
                <a:latin typeface="Arial" panose="020B0604020202020204" pitchFamily="34" charset="0"/>
                <a:cs typeface="Arial" panose="020B0604020202020204" pitchFamily="34" charset="0"/>
              </a:rPr>
              <a:t>נכון</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error</a:t>
            </a:r>
            <a:r>
              <a:rPr lang="he-IL" dirty="0">
                <a:latin typeface="Arial" panose="020B0604020202020204" pitchFamily="34" charset="0"/>
              </a:rPr>
              <a:t> שגורמת לכשל</a:t>
            </a:r>
            <a:r>
              <a:rPr lang="en-US" dirty="0">
                <a:latin typeface="Arial" panose="020B0604020202020204" pitchFamily="34" charset="0"/>
                <a:cs typeface="Arial" panose="020B0604020202020204" pitchFamily="34" charset="0"/>
              </a:rPr>
              <a:t>failure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כפגם </a:t>
            </a:r>
            <a:r>
              <a:rPr lang="en-US" dirty="0">
                <a:latin typeface="Arial" panose="020B0604020202020204" pitchFamily="34" charset="0"/>
                <a:cs typeface="Arial" panose="020B0604020202020204" pitchFamily="34" charset="0"/>
              </a:rPr>
              <a:t>fault</a:t>
            </a:r>
            <a:r>
              <a:rPr lang="he-IL" dirty="0">
                <a:latin typeface="Arial" panose="020B0604020202020204" pitchFamily="34" charset="0"/>
                <a:cs typeface="Arial" panose="020B0604020202020204" pitchFamily="34" charset="0"/>
              </a:rPr>
              <a:t> כשהתוכנה תרוץ</a:t>
            </a:r>
            <a:endParaRPr lang="en-US"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rPr>
              <a:t>למפתח יש כשל </a:t>
            </a:r>
            <a:r>
              <a:rPr lang="en-US" dirty="0">
                <a:latin typeface="Arial" panose="020B0604020202020204" pitchFamily="34" charset="0"/>
                <a:cs typeface="Arial" panose="020B0604020202020204" pitchFamily="34" charset="0"/>
              </a:rPr>
              <a:t>failure</a:t>
            </a:r>
            <a:r>
              <a:rPr lang="he-IL" dirty="0">
                <a:latin typeface="Arial" panose="020B0604020202020204" pitchFamily="34" charset="0"/>
              </a:rPr>
              <a:t> שגורם לפגם</a:t>
            </a:r>
            <a:r>
              <a:rPr lang="en-US" dirty="0">
                <a:latin typeface="Arial" panose="020B0604020202020204" pitchFamily="34" charset="0"/>
                <a:cs typeface="Arial" panose="020B0604020202020204" pitchFamily="34" charset="0"/>
              </a:rPr>
              <a:t>defect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כשגיאה </a:t>
            </a:r>
            <a:r>
              <a:rPr lang="en-US" dirty="0">
                <a:latin typeface="Arial" panose="020B0604020202020204" pitchFamily="34" charset="0"/>
                <a:cs typeface="Arial" panose="020B0604020202020204" pitchFamily="34" charset="0"/>
              </a:rPr>
              <a:t>mistake </a:t>
            </a:r>
            <a:r>
              <a:rPr lang="he-IL" dirty="0">
                <a:latin typeface="Arial" panose="020B0604020202020204" pitchFamily="34" charset="0"/>
              </a:rPr>
              <a:t> בזמן הבדיקות הדינמיות </a:t>
            </a:r>
            <a:r>
              <a:rPr lang="en-US" dirty="0">
                <a:latin typeface="Arial" panose="020B0604020202020204" pitchFamily="34" charset="0"/>
                <a:cs typeface="Arial" panose="020B0604020202020204" pitchFamily="34" charset="0"/>
              </a:rPr>
              <a:t>dynamic testing</a:t>
            </a: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mistake</a:t>
            </a:r>
            <a:r>
              <a:rPr lang="he-IL" dirty="0">
                <a:latin typeface="Arial" panose="020B0604020202020204" pitchFamily="34" charset="0"/>
              </a:rPr>
              <a:t> שגורמת לבאג</a:t>
            </a:r>
            <a:r>
              <a:rPr lang="en-US" dirty="0">
                <a:latin typeface="Arial" panose="020B0604020202020204" pitchFamily="34" charset="0"/>
                <a:cs typeface="Arial" panose="020B0604020202020204" pitchFamily="34" charset="0"/>
              </a:rPr>
              <a:t>bug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כפגם </a:t>
            </a:r>
            <a:r>
              <a:rPr lang="en-US"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כשהתוכנה תרוץ</a:t>
            </a:r>
            <a:endParaRPr lang="en-US"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mistake</a:t>
            </a:r>
            <a:r>
              <a:rPr lang="he-IL" dirty="0">
                <a:latin typeface="Arial" panose="020B0604020202020204" pitchFamily="34" charset="0"/>
              </a:rPr>
              <a:t> שגורמת לפגם</a:t>
            </a:r>
            <a:r>
              <a:rPr lang="en-US" dirty="0">
                <a:latin typeface="Arial" panose="020B0604020202020204" pitchFamily="34" charset="0"/>
                <a:cs typeface="Arial" panose="020B0604020202020204" pitchFamily="34" charset="0"/>
              </a:rPr>
              <a:t>defect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ככשל</a:t>
            </a:r>
            <a:r>
              <a:rPr lang="en-US" dirty="0">
                <a:latin typeface="Arial" panose="020B0604020202020204" pitchFamily="34" charset="0"/>
                <a:cs typeface="Arial" panose="020B0604020202020204" pitchFamily="34" charset="0"/>
              </a:rPr>
              <a:t>dynamic </a:t>
            </a:r>
            <a:r>
              <a:rPr lang="he-IL" dirty="0">
                <a:latin typeface="Arial" panose="020B0604020202020204" pitchFamily="34" charset="0"/>
                <a:cs typeface="Arial" panose="020B0604020202020204" pitchFamily="34" charset="0"/>
              </a:rPr>
              <a:t> בזמן הבדיקות הדינמיות</a:t>
            </a:r>
            <a:r>
              <a:rPr lang="en-US" dirty="0">
                <a:latin typeface="Arial" panose="020B0604020202020204" pitchFamily="34" charset="0"/>
                <a:cs typeface="Arial" panose="020B0604020202020204" pitchFamily="34" charset="0"/>
              </a:rPr>
              <a:t>testing</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failure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08331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3"/>
            </a:pPr>
            <a:r>
              <a:rPr lang="he-IL" dirty="0">
                <a:latin typeface="Arial" panose="020B0604020202020204" pitchFamily="34" charset="0"/>
                <a:cs typeface="Arial" panose="020B0604020202020204" pitchFamily="34" charset="0"/>
              </a:rPr>
              <a:t>אילו מהצהרות הבאות מתארות כישלון </a:t>
            </a:r>
            <a:r>
              <a:rPr lang="en-US" dirty="0">
                <a:latin typeface="Arial" panose="020B0604020202020204" pitchFamily="34" charset="0"/>
                <a:cs typeface="Arial" panose="020B0604020202020204" pitchFamily="34" charset="0"/>
              </a:rPr>
              <a:t>failure</a:t>
            </a:r>
            <a:r>
              <a:rPr lang="he-IL" dirty="0">
                <a:latin typeface="Arial" panose="020B0604020202020204" pitchFamily="34" charset="0"/>
                <a:cs typeface="Arial" panose="020B0604020202020204" pitchFamily="34" charset="0"/>
              </a:rPr>
              <a:t> שהתגלה במהלך הבדיקות או בייצור?</a:t>
            </a: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הגרסה הלא נכונה של קובץ מקור קוד אחד נכלל ב-</a:t>
            </a:r>
            <a:r>
              <a:rPr lang="en-US" dirty="0">
                <a:latin typeface="Arial" panose="020B0604020202020204" pitchFamily="34" charset="0"/>
                <a:cs typeface="Arial" panose="020B0604020202020204" pitchFamily="34" charset="0"/>
              </a:rPr>
              <a:t>build</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המוצר התרסק כשהמשתמש בחר אפשרות בתיבת דו-שיח </a:t>
            </a:r>
            <a:r>
              <a:rPr lang="en-US" dirty="0">
                <a:latin typeface="Arial" panose="020B0604020202020204" pitchFamily="34" charset="0"/>
                <a:cs typeface="Arial" panose="020B0604020202020204" pitchFamily="34" charset="0"/>
              </a:rPr>
              <a:t>dialog box</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אלגוריתם החישוב השתמש במשתני הקלט הלא נכונים</a:t>
            </a: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המתכנת פירש באופן שגוי את הדרישה של האלגוריתם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37486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algn="r" rtl="1">
              <a:lnSpc>
                <a:spcPct val="150000"/>
              </a:lnSpc>
            </a:pPr>
            <a:r>
              <a:rPr lang="he-IL" sz="1500" dirty="0">
                <a:latin typeface="Arial" panose="020B0604020202020204" pitchFamily="34" charset="0"/>
                <a:cs typeface="Arial" panose="020B0604020202020204" pitchFamily="34" charset="0"/>
              </a:rPr>
              <a:t>תשובות:</a:t>
            </a:r>
          </a:p>
          <a:p>
            <a:pPr algn="r" rtl="1">
              <a:lnSpc>
                <a:spcPct val="150000"/>
              </a:lnSpc>
            </a:pPr>
            <a:r>
              <a:rPr lang="he-IL" sz="1500" dirty="0">
                <a:latin typeface="Arial" panose="020B0604020202020204" pitchFamily="34" charset="0"/>
                <a:cs typeface="Arial" panose="020B0604020202020204" pitchFamily="34" charset="0"/>
              </a:rPr>
              <a:t>1 - א</a:t>
            </a:r>
          </a:p>
          <a:p>
            <a:pPr algn="r" rtl="1">
              <a:lnSpc>
                <a:spcPct val="150000"/>
              </a:lnSpc>
            </a:pPr>
            <a:r>
              <a:rPr lang="he-IL" sz="1500" dirty="0">
                <a:latin typeface="Arial" panose="020B0604020202020204" pitchFamily="34" charset="0"/>
                <a:cs typeface="Arial" panose="020B0604020202020204" pitchFamily="34" charset="0"/>
              </a:rPr>
              <a:t>2 - ד</a:t>
            </a:r>
          </a:p>
          <a:p>
            <a:pPr algn="r" rtl="1">
              <a:lnSpc>
                <a:spcPct val="150000"/>
              </a:lnSpc>
            </a:pPr>
            <a:r>
              <a:rPr lang="he-IL" sz="1500" dirty="0">
                <a:latin typeface="Arial" panose="020B0604020202020204" pitchFamily="34" charset="0"/>
                <a:cs typeface="Arial" panose="020B0604020202020204" pitchFamily="34" charset="0"/>
              </a:rPr>
              <a:t>3 - ב</a:t>
            </a:r>
            <a:endParaRPr lang="he-IL" sz="1800" b="1" dirty="0">
              <a:solidFill>
                <a:srgbClr val="92D050"/>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1526207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dirty="0">
                <a:latin typeface="Arial" panose="020B0604020202020204" pitchFamily="34" charset="0"/>
                <a:cs typeface="Arial" panose="020B0604020202020204" pitchFamily="34" charset="0"/>
              </a:rPr>
              <a:t>במסגרת הגדרת התהליך השלם הוגדרו מספר עקרונות כלליים המנחים ומדריכים את הבודק במטרה להאיץ ולשמור על מסגרת עבודה. מדובר בהמלצות והצעות שפותחו במהלך כמה עשורים. חשוב להקפיד על יישומם שכן נוכל למצא בהם שימושיות רבה בנסיבות הנתונות, אך תמיד נוכל ל"חצות" את הקווים הללו בסביבות בדיקה שונות:</a:t>
            </a:r>
          </a:p>
          <a:p>
            <a:pPr algn="r" rtl="1">
              <a:lnSpc>
                <a:spcPct val="150000"/>
              </a:lnSpc>
            </a:pPr>
            <a:r>
              <a:rPr lang="he-IL" b="1" dirty="0">
                <a:latin typeface="Arial" panose="020B0604020202020204" pitchFamily="34" charset="0"/>
                <a:cs typeface="Arial" panose="020B0604020202020204" pitchFamily="34" charset="0"/>
              </a:rPr>
              <a:t>עקרון 1 - בדיקות מגלות קיום פגמים</a:t>
            </a:r>
          </a:p>
          <a:p>
            <a:pPr lvl="1" algn="r" rtl="1">
              <a:lnSpc>
                <a:spcPct val="150000"/>
              </a:lnSpc>
            </a:pPr>
            <a:r>
              <a:rPr lang="he-IL" dirty="0">
                <a:latin typeface="Arial" panose="020B0604020202020204" pitchFamily="34" charset="0"/>
                <a:cs typeface="Arial" panose="020B0604020202020204" pitchFamily="34" charset="0"/>
              </a:rPr>
              <a:t>ביצוע בדיקות יציג ויוכיח את קיום התקלות, אך לעולם לא יוכלו הבדיקות להוכיח את אי קיומן במערכת התוכנה הנבדקת. נכון יהיה לומר כי הבדיקות עשויות להפחית את הסבירות לקיום התקלות במערכת.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9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2 - בדיקות ממצות אינן ריאליות</a:t>
            </a:r>
          </a:p>
          <a:p>
            <a:pPr lvl="1" algn="r" rtl="1">
              <a:lnSpc>
                <a:spcPct val="150000"/>
              </a:lnSpc>
            </a:pPr>
            <a:r>
              <a:rPr lang="he-IL" dirty="0">
                <a:latin typeface="Arial" panose="020B0604020202020204" pitchFamily="34" charset="0"/>
                <a:cs typeface="Arial" panose="020B0604020202020204" pitchFamily="34" charset="0"/>
              </a:rPr>
              <a:t>כמו שנאמר מקודם - ברוב המקרים לא ניתן לבצע את כלל הבדיקות האפשריות. בנוסף לטענות שהוצגו לעיל חשוב לזכור כי לכל פרויקט קיימת מגבלת זמן ולכן ביצוע תיעדוף עבור תסריטי הבדיקה היא משימה נדרשת ורצוי לבצע זאת על בסיס ניתוח סיכונים. התיעדוף צריך להיות כזה שבסופו תהיה לנו היכולת לספק את התשובה הטובה בזמן נתון במקרה ונפסיק בדיקות. התיעדוף חשוב גם עבור ביצוע של בדיקות חוזרות (ממקד אותנו על הנושאים החשובים).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08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3 - ביצוע בדיקות בשלבים מוקדמים – חסכון בזמן וכסף</a:t>
            </a:r>
          </a:p>
          <a:p>
            <a:pPr lvl="1" algn="r" rtl="1">
              <a:lnSpc>
                <a:spcPct val="150000"/>
              </a:lnSpc>
            </a:pPr>
            <a:r>
              <a:rPr lang="he-IL" dirty="0">
                <a:latin typeface="Arial" panose="020B0604020202020204" pitchFamily="34" charset="0"/>
                <a:cs typeface="Arial" panose="020B0604020202020204" pitchFamily="34" charset="0"/>
              </a:rPr>
              <a:t>רצוי לשלב בדיקות מוקדם ככל הניתן במחזור חיי הפרויקט. בעזרת בדיקות בשלב מוקדם נוכל להבטיח יכולת ביצוע בדיקת הדרישות ואף להשפיע באופן חיובי על הפיתוח עצמו. מה עוד שעלות תיקון התקלה בשלבים מוקדמים עשויה לפחות בצורה משמעותית זאת ועוד היו הגורמים המרכזיים לקבלת ההחלטה למעורבות מוקדמת של אנשי הבדיקות בתהליך השלם. אם כך, משמעות שילוב אנשי הבדיקות בתהליך הפיתוח ומציאת התקלות בשלב מוקדם כל כך היא קריטית להצלחת הפרויקט.</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759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4 - התקבצות פגמים (</a:t>
            </a:r>
            <a:r>
              <a:rPr lang="en-US" b="1" dirty="0">
                <a:latin typeface="Arial" panose="020B0604020202020204" pitchFamily="34" charset="0"/>
                <a:cs typeface="Arial" panose="020B0604020202020204" pitchFamily="34" charset="0"/>
              </a:rPr>
              <a:t>defect clustering</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כמות התקלות בחלקי תוכנה מסוימים עשויה להיות גבוהה בצורה משמעותית במקומות בהשוואה לחלקים אחרים. המודעות לצפיפות הזו מבטיחה את מיקוד הבדיקות בהמשך הדרך ברכיבים הבעייתיים, שכן בהתאם לכמות וקריטיות התקלות המתגלות במערכת ניתן למקד את הבדיקות בגרסאות הבאות לרכיבים הבעייתיים יותר ולשנות בהתאם את אסטרטגיית הבדיקות (זמן ומשאבים עבור האזורים הבעייתיים).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85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מדוע בדיקות נחוצות</a:t>
            </a:r>
            <a:r>
              <a:rPr lang="ru-RU" sz="23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לאורך השנים פעילות הבודקים הפכה נפוצה יותר בעיקר לאור נוכחותם של תקלות רבות. על מנת להפחית</a:t>
            </a:r>
          </a:p>
          <a:p>
            <a:pPr algn="r" rtl="1">
              <a:lnSpc>
                <a:spcPct val="150000"/>
              </a:lnSpc>
            </a:pPr>
            <a:r>
              <a:rPr lang="he-IL" dirty="0">
                <a:latin typeface="Arial" panose="020B0604020202020204" pitchFamily="34" charset="0"/>
                <a:cs typeface="Arial" panose="020B0604020202020204" pitchFamily="34" charset="0"/>
              </a:rPr>
              <a:t>את התופעה בודקים החלו בביצוע מוסדר של פעילות הבדיקות באמצעות טכניקות המותאמות לרמת הבדיקה</a:t>
            </a:r>
          </a:p>
          <a:p>
            <a:pPr algn="r" rtl="1">
              <a:lnSpc>
                <a:spcPct val="150000"/>
              </a:lnSpc>
            </a:pPr>
            <a:r>
              <a:rPr lang="he-IL" dirty="0">
                <a:latin typeface="Arial" panose="020B0604020202020204" pitchFamily="34" charset="0"/>
                <a:cs typeface="Arial" panose="020B0604020202020204" pitchFamily="34" charset="0"/>
              </a:rPr>
              <a:t>ולשלב הפיתוח.</a:t>
            </a:r>
          </a:p>
          <a:p>
            <a:pPr algn="r" rtl="1">
              <a:lnSpc>
                <a:spcPct val="150000"/>
              </a:lnSpc>
            </a:pPr>
            <a:r>
              <a:rPr lang="he-IL" dirty="0">
                <a:latin typeface="Arial" panose="020B0604020202020204" pitchFamily="34" charset="0"/>
                <a:cs typeface="Arial" panose="020B0604020202020204" pitchFamily="34" charset="0"/>
              </a:rPr>
              <a:t>לדוגמא, דרישה לביצוע בדיקות בעקבות: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הפחתת הסיכונים להופעת כשלים בזמן תפעול המערכת (השתתפות הבודקים בסקירת המסמכים).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שילוב הבודקים בעבודת התכנון משלב העיצוב להגדלת הבנת הצדדים השונים בעיצוב המערכת ואיך לבדוק אותה. ושילוב הבודקים בעבודה עם המפתחים להגדלת ההבנה בקוד ובדיקתו.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שיפור האיכות של המערכת במידה והתקלות מתגלות ומתוקנות לפני העלייה לאור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עמידה בסטנדרט תעשייתי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דרישה חוזית או חקיקה חדשה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44331" y="2866354"/>
            <a:ext cx="3774389" cy="25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780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5 - פרדוקס ההדברה (</a:t>
            </a:r>
            <a:r>
              <a:rPr lang="en-US" b="1" dirty="0">
                <a:latin typeface="Arial" panose="020B0604020202020204" pitchFamily="34" charset="0"/>
                <a:cs typeface="Arial" panose="020B0604020202020204" pitchFamily="34" charset="0"/>
              </a:rPr>
              <a:t>Pesticide Paradox</a:t>
            </a:r>
            <a:r>
              <a:rPr lang="he-IL" b="1" dirty="0">
                <a:latin typeface="Arial" panose="020B0604020202020204" pitchFamily="34" charset="0"/>
                <a:cs typeface="Arial" panose="020B0604020202020204" pitchFamily="34" charset="0"/>
              </a:rPr>
              <a:t>)</a:t>
            </a:r>
            <a:br>
              <a:rPr lang="en-US" b="1" dirty="0">
                <a:latin typeface="Arial" panose="020B0604020202020204" pitchFamily="34" charset="0"/>
                <a:cs typeface="Arial" panose="020B0604020202020204" pitchFamily="34" charset="0"/>
              </a:rPr>
            </a:br>
            <a:r>
              <a:rPr lang="he-IL" b="1" dirty="0">
                <a:latin typeface="Arial" panose="020B0604020202020204" pitchFamily="34" charset="0"/>
                <a:cs typeface="Arial" panose="020B0604020202020204" pitchFamily="34" charset="0"/>
              </a:rPr>
              <a:t>תקלה = </a:t>
            </a:r>
            <a:r>
              <a:rPr lang="en-US" b="1" dirty="0">
                <a:latin typeface="Arial" panose="020B0604020202020204" pitchFamily="34" charset="0"/>
                <a:cs typeface="Arial" panose="020B0604020202020204" pitchFamily="34" charset="0"/>
              </a:rPr>
              <a:t>Bug</a:t>
            </a:r>
            <a:r>
              <a:rPr lang="he-IL" b="1" dirty="0">
                <a:latin typeface="Arial" panose="020B0604020202020204" pitchFamily="34" charset="0"/>
                <a:cs typeface="Arial" panose="020B0604020202020204" pitchFamily="34" charset="0"/>
              </a:rPr>
              <a:t> = חרק</a:t>
            </a:r>
          </a:p>
          <a:p>
            <a:pPr lvl="1" algn="r" rtl="1">
              <a:lnSpc>
                <a:spcPct val="150000"/>
              </a:lnSpc>
            </a:pPr>
            <a:r>
              <a:rPr lang="he-IL" dirty="0">
                <a:latin typeface="Arial" panose="020B0604020202020204" pitchFamily="34" charset="0"/>
                <a:cs typeface="Arial" panose="020B0604020202020204" pitchFamily="34" charset="0"/>
              </a:rPr>
              <a:t>כאמור, תסריט טוב הוא תסריט שמוצא תקלה (קוטל את ה"באגים"). לאחר הרצת אותם התסריטים שוב ושוב לאורך זמן, סביר להניח שהתסריט ימצא פחות תקלות חדשות (כבר לא יהיה יעיל ב"קטילת החרקים"). הנ"ל עשוי להתרחש בעקבות העובדה שהתקלות שנתגלו בעקבות תסריטים אלו כבר תוקנו. על מנת להימנע ממצב כזה יש צורך לבצע בקרה על התסריטים אחת למספר סבבי בדיקה, בכדי לוודא שהפונקציונאליות הנדרשת כוסתה. תסריטים חדשים יצטרכו להיכתב על מנת לבחון את הקוד באספקטים נוספים ושונים בעיקר כדי להגדיל את פוטנציאל התקלות החדשות שעשויות להתגלות. לסיכום, ביצוע בדיקות זהות לאורך זמן גורם לאיבוד יעילותן ולכן יש לתחזק אותן על ידי עדכונן.</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9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6 - התלות בתוכן - בדיקות שונות לפלטפורמות שונות (</a:t>
            </a:r>
            <a:r>
              <a:rPr lang="en-US" b="1" dirty="0">
                <a:latin typeface="Arial" panose="020B0604020202020204" pitchFamily="34" charset="0"/>
                <a:cs typeface="Arial" panose="020B0604020202020204" pitchFamily="34" charset="0"/>
              </a:rPr>
              <a:t>context dependent</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הדרך בה נבצע את הבדיקות תלויה באופי הרכיב שפותח. לדוגמא: ערכת לתנועה אווירית תיבדק באופן שונה מאפליקציה הנותנת מידע בנוגע לספרי ילדים מכיוון שמערכת תנועה אווירית תיבדק מאספקט בטיחותי ואילו מערכת ספרות הילדים תיבדק פונקציונאלית בלבד בלי לקחת בחשבון את כל הקשור בחיי אדם.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535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7 - הפרכת המיתוס אפס תקלות (</a:t>
            </a:r>
            <a:r>
              <a:rPr lang="en-US" b="1" dirty="0">
                <a:latin typeface="Arial" panose="020B0604020202020204" pitchFamily="34" charset="0"/>
                <a:cs typeface="Arial" panose="020B0604020202020204" pitchFamily="34" charset="0"/>
              </a:rPr>
              <a:t>absence-of-errors is a fallacy</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מערכת שלא נמצאו בה תקלות אינה בהכרח מערכת איכותית – איכות נגזרת מהיבטים נוספים מעבר למספר התקלות שנמצאו במערכת בעיקר האם היא מתאימה לצרכי המשתמש ודרישות הלקוח. משימות הפיתוח והבדיקות למערכת הינן משימות שבאו לשרת בעיקר את הלקוח. שכן הוא זה שמצפה לקבל את מה שדרש. בהתחשב בזמן העשוי לעכב אותנו מלמסור גרסה אנו משתדלים לבצע בדיקות כמה שיותר מקיפות, איכותיות ומבטיחות אי קיום תקלות. אבל זה עדיין לא מבטיח את איכות המערכת אל מול הדרישות. בקרה מוקדמת אל מול הדרישות עשויה לעזור להאיר מקומות סותרים בין דרישות הלקוח לבין מה שפותח באמת.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665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4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800" b="1" dirty="0">
                <a:solidFill>
                  <a:srgbClr val="92D050"/>
                </a:solidFill>
                <a:latin typeface="Arial" panose="020B0604020202020204" pitchFamily="34" charset="0"/>
                <a:cs typeface="Arial" panose="020B0604020202020204" pitchFamily="34" charset="0"/>
              </a:rPr>
              <a:t>אבטחת איכות ובדיקות</a:t>
            </a:r>
            <a:endParaRPr lang="ru-RU" sz="3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על מנת להבין מהו הקשר בין הבדיקות לאיכות חשוב להבחין בין המונחים הבאים:</a:t>
            </a:r>
          </a:p>
          <a:p>
            <a:pPr algn="r" rtl="1">
              <a:lnSpc>
                <a:spcPct val="150000"/>
              </a:lnSpc>
            </a:pPr>
            <a:r>
              <a:rPr lang="he-IL" b="1" dirty="0">
                <a:latin typeface="Arial" panose="020B0604020202020204" pitchFamily="34" charset="0"/>
                <a:cs typeface="Arial" panose="020B0604020202020204" pitchFamily="34" charset="0"/>
              </a:rPr>
              <a:t>איכות</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quality</a:t>
            </a:r>
            <a:r>
              <a:rPr lang="he-IL" dirty="0">
                <a:latin typeface="Arial" panose="020B0604020202020204" pitchFamily="34" charset="0"/>
                <a:cs typeface="Arial" panose="020B0604020202020204" pitchFamily="34" charset="0"/>
              </a:rPr>
              <a:t>) הינה רמת המושלמות המיוחסת למוצר או תהליך עבודה.</a:t>
            </a:r>
          </a:p>
          <a:p>
            <a:pPr algn="r" rtl="1">
              <a:lnSpc>
                <a:spcPct val="150000"/>
              </a:lnSpc>
            </a:pPr>
            <a:r>
              <a:rPr lang="he-IL" b="1" dirty="0">
                <a:latin typeface="Arial" panose="020B0604020202020204" pitchFamily="34" charset="0"/>
                <a:cs typeface="Arial" panose="020B0604020202020204" pitchFamily="34" charset="0"/>
              </a:rPr>
              <a:t>הבטחת איכות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Quality Assurance</a:t>
            </a:r>
            <a:r>
              <a:rPr lang="he-IL" dirty="0">
                <a:latin typeface="Arial" panose="020B0604020202020204" pitchFamily="34" charset="0"/>
                <a:cs typeface="Arial" panose="020B0604020202020204" pitchFamily="34" charset="0"/>
              </a:rPr>
              <a:t>) הוא שם כולל למכלול השיטות והאמצעים המיועדים להבטיח את איכותו של מוצר או שירות המסופקים ללקוח או לצרכן.</a:t>
            </a:r>
          </a:p>
          <a:p>
            <a:pPr algn="r" rtl="1">
              <a:lnSpc>
                <a:spcPct val="150000"/>
              </a:lnSpc>
            </a:pPr>
            <a:r>
              <a:rPr lang="he-IL" dirty="0">
                <a:latin typeface="Arial" panose="020B0604020202020204" pitchFamily="34" charset="0"/>
                <a:cs typeface="Arial" panose="020B0604020202020204" pitchFamily="34" charset="0"/>
              </a:rPr>
              <a:t>הבטחת האיכות מטפלת במגוון נושאים: ביקורת, פיקוח, אימות (</a:t>
            </a:r>
            <a:r>
              <a:rPr lang="en-US" dirty="0">
                <a:latin typeface="Arial" panose="020B0604020202020204" pitchFamily="34" charset="0"/>
                <a:cs typeface="Arial" panose="020B0604020202020204" pitchFamily="34" charset="0"/>
              </a:rPr>
              <a:t>Validation</a:t>
            </a:r>
            <a:r>
              <a:rPr lang="he-IL" dirty="0">
                <a:latin typeface="Arial" panose="020B0604020202020204" pitchFamily="34" charset="0"/>
                <a:cs typeface="Arial" panose="020B0604020202020204" pitchFamily="34" charset="0"/>
              </a:rPr>
              <a:t>), בדיקות, ועוד. הבטחת האיכות למעשה מגדירה את מחזור החיים של מוצר או שירות לאורך כל שלביו: ניתוח צרכים, אפיון, תכנון, בדיקות, הפצה וכו'. בתעשיות השונות מקובל מגוון רחב של סוגי מחזורי חיים המותאמים לצרכים השונים של כל ענף. כל שלב במחזור החיים מוגדר באמצעות מאפיינים (פרמטרים) כגון: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קלט</a:t>
            </a:r>
            <a:r>
              <a:rPr lang="en-US" dirty="0">
                <a:latin typeface="Arial" panose="020B0604020202020204" pitchFamily="34" charset="0"/>
                <a:cs typeface="Arial" panose="020B0604020202020204" pitchFamily="34" charset="0"/>
              </a:rPr>
              <a:t>Inputs</a:t>
            </a:r>
            <a:r>
              <a:rPr lang="ru-RU" dirty="0">
                <a:latin typeface="Arial" panose="020B0604020202020204" pitchFamily="34" charset="0"/>
                <a:cs typeface="Arial" panose="020B0604020202020204" pitchFamily="34" charset="0"/>
              </a:rPr>
              <a:t> </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תוצרים </a:t>
            </a:r>
            <a:r>
              <a:rPr lang="en-US" dirty="0">
                <a:latin typeface="Arial" panose="020B0604020202020204" pitchFamily="34" charset="0"/>
                <a:cs typeface="Arial" panose="020B0604020202020204" pitchFamily="34" charset="0"/>
              </a:rPr>
              <a:t>Products</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תנאי התחלה/כניסה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תנאי הצלחה/סיום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אחראי, מבצע(ים), ומאשר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תשתית נדרשת לביצוע השלב ובדיקתו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תיאור התהליך הנדרש למימוש השלב וזאת, כתלות במורכבות התהליך/השירות ו/או בדרישות הלקוח ו/או בדרישות התקן, שעל פיו מבוצעות פעולות השלב.</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80591" y="2832493"/>
            <a:ext cx="4301869" cy="258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658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אבטחת איכות ובדיקות</a:t>
            </a:r>
            <a:endParaRPr lang="ru-RU" sz="2600" b="1" dirty="0">
              <a:solidFill>
                <a:srgbClr val="92D050"/>
              </a:solidFill>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בדיקות (</a:t>
            </a:r>
            <a:r>
              <a:rPr lang="en-US" b="1" dirty="0">
                <a:latin typeface="Arial" panose="020B0604020202020204" pitchFamily="34" charset="0"/>
                <a:cs typeface="Arial" panose="020B0604020202020204" pitchFamily="34" charset="0"/>
              </a:rPr>
              <a:t>Testing</a:t>
            </a:r>
            <a:r>
              <a:rPr lang="he-IL" b="1"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פעילויות שהן חלק מתהליך פיתוח התוכנה או מתהליך תחזוקת התוכנה. הבדיקות תורמות להשגת האיכות הנדרשת.</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תקלה בהרכבת צינורות המים.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QC</a:t>
            </a:r>
            <a:r>
              <a:rPr lang="he-IL" b="1" dirty="0">
                <a:latin typeface="Arial" panose="020B0604020202020204" pitchFamily="34" charset="0"/>
                <a:cs typeface="Arial" panose="020B0604020202020204" pitchFamily="34" charset="0"/>
              </a:rPr>
              <a:t> - בקרת איכות: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פעילות שנועדה לבדוק את תפקודי התוכנה שפותחה (המערכת) ולוודא גם שהיא עונה על דרישות הלקוח וגם שהיא עובדת נכון, כלומר: אין בה תקלות.</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תכנון הבית לא היה לפי דרישות הלקוח.</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QA</a:t>
            </a:r>
            <a:r>
              <a:rPr lang="he-IL" b="1" dirty="0">
                <a:latin typeface="Arial" panose="020B0604020202020204" pitchFamily="34" charset="0"/>
                <a:cs typeface="Arial" panose="020B0604020202020204" pitchFamily="34" charset="0"/>
              </a:rPr>
              <a:t> - הבטחת איכות: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אוסף פעולות שנועדו להבטיח שהתוצר הסופי ייצא בזמן ובתקציב שהוגדרו.</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תהליכים תקינים שמתבצעים כראוי שמטרתן לספק לארגון בטחון שרמות האיכות הנדרשות יושגו.</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ניתוח הגורמים לכשלים והסרתם.</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שיפור תהליכים.</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הבית לא נבנה במחיר ולא בזמן שנקבעו.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73372" y="2684285"/>
            <a:ext cx="4316307" cy="287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92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אבטחת איכות ובדיקות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מה עדיף בקרת איכות או אבטחת איכות?</a:t>
            </a:r>
          </a:p>
          <a:p>
            <a:pPr algn="r" rtl="1">
              <a:lnSpc>
                <a:spcPct val="150000"/>
              </a:lnSpc>
            </a:pPr>
            <a:r>
              <a:rPr lang="he-IL" dirty="0">
                <a:latin typeface="Arial" panose="020B0604020202020204" pitchFamily="34" charset="0"/>
                <a:cs typeface="Arial" panose="020B0604020202020204" pitchFamily="34" charset="0"/>
              </a:rPr>
              <a:t>עדיף להבטיח איכות למשך כל תהליך של הפיתוח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 - אבטחת איכות) מאשר לגלות פגמים בסוף ולתקן (</a:t>
            </a:r>
            <a:r>
              <a:rPr lang="en-US" dirty="0">
                <a:latin typeface="Arial" panose="020B0604020202020204" pitchFamily="34" charset="0"/>
                <a:cs typeface="Arial" panose="020B0604020202020204" pitchFamily="34" charset="0"/>
              </a:rPr>
              <a:t>QC</a:t>
            </a:r>
            <a:r>
              <a:rPr lang="he-IL" dirty="0">
                <a:latin typeface="Arial" panose="020B0604020202020204" pitchFamily="34" charset="0"/>
                <a:cs typeface="Arial" panose="020B0604020202020204" pitchFamily="34" charset="0"/>
              </a:rPr>
              <a:t>- בקרת איכות). למעשה</a:t>
            </a:r>
            <a:r>
              <a:rPr lang="en-US" dirty="0">
                <a:latin typeface="Arial" panose="020B0604020202020204" pitchFamily="34" charset="0"/>
                <a:cs typeface="Arial" panose="020B0604020202020204" pitchFamily="34" charset="0"/>
              </a:rPr>
              <a:t>QA </a:t>
            </a:r>
            <a:r>
              <a:rPr lang="he-IL" dirty="0">
                <a:latin typeface="Arial" panose="020B0604020202020204" pitchFamily="34" charset="0"/>
                <a:cs typeface="Arial" panose="020B0604020202020204" pitchFamily="34" charset="0"/>
              </a:rPr>
              <a:t> כולל בתוכו</a:t>
            </a:r>
            <a:r>
              <a:rPr lang="en-US" dirty="0">
                <a:latin typeface="Arial" panose="020B0604020202020204" pitchFamily="34" charset="0"/>
                <a:cs typeface="Arial" panose="020B0604020202020204" pitchFamily="34" charset="0"/>
              </a:rPr>
              <a:t>QC </a:t>
            </a:r>
            <a:r>
              <a:rPr lang="he-IL" dirty="0">
                <a:latin typeface="Arial" panose="020B0604020202020204" pitchFamily="34" charset="0"/>
                <a:cs typeface="Arial" panose="020B0604020202020204" pitchFamily="34" charset="0"/>
              </a:rPr>
              <a:t> כי יש בדיקות לכל אורך של פיתוח המוצר.</a:t>
            </a:r>
          </a:p>
          <a:p>
            <a:pPr algn="r" rtl="1">
              <a:lnSpc>
                <a:spcPct val="150000"/>
              </a:lnSpc>
            </a:pPr>
            <a:endParaRPr lang="ru-RU"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איכות התוכנה משתפרת רק אם הפגמים והכשלים (</a:t>
            </a:r>
            <a:r>
              <a:rPr lang="en-US" b="1" dirty="0">
                <a:latin typeface="Arial" panose="020B0604020202020204" pitchFamily="34" charset="0"/>
                <a:cs typeface="Arial" panose="020B0604020202020204" pitchFamily="34" charset="0"/>
              </a:rPr>
              <a:t>Defects, Failure</a:t>
            </a:r>
            <a:r>
              <a:rPr lang="he-IL" b="1" dirty="0">
                <a:latin typeface="Arial" panose="020B0604020202020204" pitchFamily="34" charset="0"/>
                <a:cs typeface="Arial" panose="020B0604020202020204" pitchFamily="34" charset="0"/>
              </a:rPr>
              <a:t>) שהתגלו במהלך הבדיקות מתוקנים.</a:t>
            </a:r>
          </a:p>
          <a:p>
            <a:pPr algn="r" rtl="1">
              <a:lnSpc>
                <a:spcPct val="150000"/>
              </a:lnSpc>
            </a:pPr>
            <a:r>
              <a:rPr lang="he-IL" b="1" dirty="0">
                <a:latin typeface="Arial" panose="020B0604020202020204" pitchFamily="34" charset="0"/>
                <a:cs typeface="Arial" panose="020B0604020202020204" pitchFamily="34" charset="0"/>
              </a:rPr>
              <a:t>בדיקות תוכנה מהוות תהליך ניהול סיכונים לפרויקט פיתוח התוכנה.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70034" y="2305999"/>
            <a:ext cx="4522984" cy="363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142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מה יכול לגרום לכשלים?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מארינר 1 (1962) שיגור שהיה אמור להגיע לנוגה סטה ממסלולו שניות לאחר ההמראה. הסיבה - מתכנת טעה בהכנסת נוסחה שנכתבה בכתב יד.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מלחמת העולם השלישית (כמעט) (1982) - באג במערכת איתור הטילים הסובייטית לא לקח בחשבון החזר אור מעננים וזיהה באורך מוטעה 5 טילים אמריקאים ששוגרו. במזל הקצין האחראי לא הגיב כי הייתה לו "תחושת בטן לא טובה בקשר לזה".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נפילת מערכת תמיכה בילדים בבריטניה (2004) - הכנסת מערכת חדשה לא בדוקה גרמה לטעויות במתן תמיכה לילדים נזקקים - כולל הפסקת תשלומים מוטעית ל-700,000 ילדים.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70034" y="2850964"/>
            <a:ext cx="4522984" cy="254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6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dirty="0">
                <a:latin typeface="Arial" panose="020B0604020202020204" pitchFamily="34" charset="0"/>
                <a:cs typeface="Arial" panose="020B0604020202020204" pitchFamily="34" charset="0"/>
              </a:rPr>
              <a:t>קיימים מונחים שונים להגדרת ה"טעויות" השונות העשויות להתגלות בתוכנה: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Error</a:t>
            </a:r>
            <a:r>
              <a:rPr lang="he-IL" dirty="0">
                <a:latin typeface="Arial" panose="020B0604020202020204" pitchFamily="34" charset="0"/>
                <a:cs typeface="Arial" panose="020B0604020202020204" pitchFamily="34" charset="0"/>
              </a:rPr>
              <a:t>) - שגיאת אנוש, כגון: אי הבנה של הדרישות, כתיבת קוד לא נכונה, שגיאת </a:t>
            </a:r>
            <a:r>
              <a:rPr lang="en-US" dirty="0">
                <a:latin typeface="Arial" panose="020B0604020202020204" pitchFamily="34" charset="0"/>
                <a:cs typeface="Arial" panose="020B0604020202020204" pitchFamily="34" charset="0"/>
              </a:rPr>
              <a:t>syntax</a:t>
            </a:r>
            <a:r>
              <a:rPr lang="he-IL" dirty="0">
                <a:latin typeface="Arial" panose="020B0604020202020204" pitchFamily="34" charset="0"/>
                <a:cs typeface="Arial" panose="020B0604020202020204" pitchFamily="34" charset="0"/>
              </a:rPr>
              <a:t> וכו'.</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 התגשמות השגיאה בתכנה בצורה שגורמת לרכיב או למערכת להיכשל בביצוע הפונקציה הנדרשת. לדוגמא: לולאה לא סגורה, פקודה לא תקינה, או הגדרה שגויה של נתונים. פגם עלול לגרום לכשל במהלך הרצת הבדיקות.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Failure</a:t>
            </a:r>
            <a:r>
              <a:rPr lang="he-IL" dirty="0">
                <a:latin typeface="Arial" panose="020B0604020202020204" pitchFamily="34" charset="0"/>
                <a:cs typeface="Arial" panose="020B0604020202020204" pitchFamily="34" charset="0"/>
              </a:rPr>
              <a:t>) - סטייה של רכיב או מערכת מהתוצאה הצפויה, התוצאה הסופית של שגיאה: תקלה במערכת המתבטאת בהתנהגות לא תקינה של התכנה למול הנדרש.</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1362" y="2477117"/>
            <a:ext cx="2580327" cy="329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11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דוגמא</a:t>
            </a:r>
          </a:p>
          <a:p>
            <a:pPr algn="r" rtl="1">
              <a:lnSpc>
                <a:spcPct val="150000"/>
              </a:lnSpc>
            </a:pPr>
            <a:r>
              <a:rPr lang="he-IL" dirty="0">
                <a:latin typeface="Arial" panose="020B0604020202020204" pitchFamily="34" charset="0"/>
                <a:cs typeface="Arial" panose="020B0604020202020204" pitchFamily="34" charset="0"/>
              </a:rPr>
              <a:t>מערכת התוכנה מדפיסה הודעת שגיאה כשטמפרטורת הגוף מגיעה לשיא המותר. טמפרטורה גבוהה מדי עלולה לגרום להזרקת תרופה לגוף החולה.</a:t>
            </a:r>
          </a:p>
          <a:p>
            <a:pPr algn="l"/>
            <a:r>
              <a:rPr lang="en-US" sz="1800" b="0" i="0" u="none" strike="noStrike" baseline="0" dirty="0">
                <a:latin typeface="Calibri" panose="020F0502020204030204" pitchFamily="34" charset="0"/>
              </a:rPr>
              <a:t>$ BodyTemp = $BodyTemperature</a:t>
            </a:r>
          </a:p>
          <a:p>
            <a:pPr algn="l"/>
            <a:r>
              <a:rPr lang="en-US" sz="1800" b="0" i="0" u="none" strike="noStrike" baseline="0" dirty="0">
                <a:latin typeface="Calibri" panose="020F0502020204030204" pitchFamily="34" charset="0"/>
              </a:rPr>
              <a:t>If $Body</a:t>
            </a:r>
            <a:r>
              <a:rPr lang="en-US" sz="1800" i="0" u="none" strike="noStrike" baseline="0" dirty="0">
                <a:latin typeface="Calibri-Bold"/>
              </a:rPr>
              <a:t>P</a:t>
            </a:r>
            <a:r>
              <a:rPr lang="en-US" sz="1800" b="0" i="0" u="none" strike="noStrike" baseline="0" dirty="0">
                <a:latin typeface="Calibri" panose="020F0502020204030204" pitchFamily="34" charset="0"/>
              </a:rPr>
              <a:t>emp &lt; 37 or $Body</a:t>
            </a:r>
            <a:r>
              <a:rPr lang="en-US" sz="1800" i="0" u="none" strike="noStrike" baseline="0" dirty="0">
                <a:latin typeface="Calibri-Bold"/>
              </a:rPr>
              <a:t>P</a:t>
            </a:r>
            <a:r>
              <a:rPr lang="en-US" sz="1800" b="0" i="0" u="none" strike="noStrike" baseline="0" dirty="0">
                <a:latin typeface="Calibri" panose="020F0502020204030204" pitchFamily="34" charset="0"/>
              </a:rPr>
              <a:t>emp &gt; 40</a:t>
            </a:r>
          </a:p>
          <a:p>
            <a:pPr algn="l"/>
            <a:r>
              <a:rPr lang="he-IL" sz="1800" b="0" i="0" u="none" strike="noStrike" baseline="0" dirty="0">
                <a:latin typeface="Calibri" panose="020F0502020204030204" pitchFamily="34" charset="0"/>
              </a:rPr>
              <a:t>	</a:t>
            </a:r>
            <a:r>
              <a:rPr lang="en-US" sz="1800" b="0" i="0" u="none" strike="noStrike" baseline="0" dirty="0">
                <a:latin typeface="Calibri" panose="020F0502020204030204" pitchFamily="34" charset="0"/>
              </a:rPr>
              <a:t>Then</a:t>
            </a:r>
          </a:p>
          <a:p>
            <a:pPr algn="l"/>
            <a:r>
              <a:rPr lang="he-IL" sz="1800" b="0" i="0" u="none" strike="noStrike" baseline="0" dirty="0">
                <a:latin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cs typeface="Calibri" panose="020F0502020204030204" pitchFamily="34" charset="0"/>
              </a:rPr>
              <a:t>Print “Emergency Temperature Case in this patient client!!!”</a:t>
            </a:r>
          </a:p>
          <a:p>
            <a:pPr algn="l"/>
            <a:r>
              <a:rPr lang="he-IL" sz="1800" b="0" i="0" u="none" strike="noStrike" baseline="0" dirty="0">
                <a:latin typeface="Calibri" panose="020F0502020204030204" pitchFamily="34" charset="0"/>
              </a:rPr>
              <a:t>	</a:t>
            </a:r>
            <a:r>
              <a:rPr lang="en-US" sz="1800" b="0" i="0" u="none" strike="noStrike" baseline="0" dirty="0">
                <a:latin typeface="Calibri" panose="020F0502020204030204" pitchFamily="34" charset="0"/>
              </a:rPr>
              <a:t>Else</a:t>
            </a:r>
          </a:p>
          <a:p>
            <a:pPr algn="l"/>
            <a:r>
              <a:rPr lang="he-IL" sz="1800" b="0" i="0" u="none" strike="noStrike" baseline="0" dirty="0">
                <a:latin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cs typeface="Calibri" panose="020F0502020204030204" pitchFamily="34" charset="0"/>
              </a:rPr>
              <a:t>Print “patient Temp is O.K.”</a:t>
            </a:r>
          </a:p>
          <a:p>
            <a:pPr algn="l"/>
            <a:r>
              <a:rPr lang="en-US" sz="1800" b="0" i="0" u="none" strike="noStrike" baseline="0" dirty="0">
                <a:latin typeface="Calibri" panose="020F0502020204030204" pitchFamily="34" charset="0"/>
              </a:rPr>
              <a:t>End</a:t>
            </a: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38769"/>
            <a:ext cx="3551122" cy="236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73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שמתם לב מהי הטעות?</a:t>
            </a:r>
          </a:p>
          <a:p>
            <a:pPr algn="r" rtl="1">
              <a:lnSpc>
                <a:spcPct val="150000"/>
              </a:lnSpc>
            </a:pP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אם התוכנית הזו הייתה בשימוש, אזי המשפט שהיה תמיד מופיע הוא "</a:t>
            </a:r>
            <a:r>
              <a:rPr lang="en-US" dirty="0">
                <a:latin typeface="Arial" panose="020B0604020202020204" pitchFamily="34" charset="0"/>
                <a:cs typeface="Arial" panose="020B0604020202020204" pitchFamily="34" charset="0"/>
              </a:rPr>
              <a:t>patient Temp is O.K.</a:t>
            </a:r>
            <a:r>
              <a:rPr lang="he-IL" dirty="0">
                <a:latin typeface="Arial" panose="020B0604020202020204" pitchFamily="34" charset="0"/>
                <a:cs typeface="Arial" panose="020B0604020202020204" pitchFamily="34" charset="0"/>
              </a:rPr>
              <a:t>". זה בוודאי עשוי היה לגרום לכך שחולה לא היה מקבל את הטיפול הנדרש , שכן אף אחד לא היה רואה הודעת שגיאה.</a:t>
            </a:r>
          </a:p>
          <a:p>
            <a:pPr algn="r" rtl="1">
              <a:lnSpc>
                <a:spcPct val="150000"/>
              </a:lnSpc>
            </a:pPr>
            <a:r>
              <a:rPr lang="he-IL" dirty="0">
                <a:latin typeface="Arial" panose="020B0604020202020204" pitchFamily="34" charset="0"/>
                <a:cs typeface="Arial" panose="020B0604020202020204" pitchFamily="34" charset="0"/>
              </a:rPr>
              <a:t>במקרה זה:</a:t>
            </a:r>
          </a:p>
          <a:p>
            <a:pPr algn="r" rtl="1">
              <a:lnSpc>
                <a:spcPct val="150000"/>
              </a:lnSpc>
            </a:pPr>
            <a:r>
              <a:rPr lang="he-IL" dirty="0">
                <a:latin typeface="Arial" panose="020B0604020202020204" pitchFamily="34" charset="0"/>
                <a:cs typeface="Arial" panose="020B0604020202020204" pitchFamily="34" charset="0"/>
              </a:rPr>
              <a:t>השגיאה (</a:t>
            </a:r>
            <a:r>
              <a:rPr lang="en-US" dirty="0">
                <a:latin typeface="Arial" panose="020B0604020202020204" pitchFamily="34" charset="0"/>
                <a:cs typeface="Arial" panose="020B0604020202020204" pitchFamily="34" charset="0"/>
              </a:rPr>
              <a:t>error</a:t>
            </a:r>
            <a:r>
              <a:rPr lang="he-IL" dirty="0">
                <a:latin typeface="Arial" panose="020B0604020202020204" pitchFamily="34" charset="0"/>
                <a:cs typeface="Arial" panose="020B0604020202020204" pitchFamily="34" charset="0"/>
              </a:rPr>
              <a:t>) היא חוסר תשומת לב של המפתח או/ו אי ביצוע בדיקות לקוד</a:t>
            </a:r>
          </a:p>
          <a:p>
            <a:pPr algn="r" rtl="1">
              <a:lnSpc>
                <a:spcPct val="150000"/>
              </a:lnSpc>
            </a:pPr>
            <a:r>
              <a:rPr lang="he-IL" dirty="0">
                <a:latin typeface="Arial" panose="020B0604020202020204" pitchFamily="34" charset="0"/>
                <a:cs typeface="Arial" panose="020B0604020202020204" pitchFamily="34" charset="0"/>
              </a:rPr>
              <a:t>הפגם (</a:t>
            </a:r>
            <a:r>
              <a:rPr lang="en-US"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הוא הגדרה לא נכונה של התנאי</a:t>
            </a:r>
          </a:p>
          <a:p>
            <a:pPr algn="r" rtl="1">
              <a:lnSpc>
                <a:spcPct val="150000"/>
              </a:lnSpc>
            </a:pPr>
            <a:r>
              <a:rPr lang="he-IL" dirty="0">
                <a:latin typeface="Arial" panose="020B0604020202020204" pitchFamily="34" charset="0"/>
                <a:cs typeface="Arial" panose="020B0604020202020204" pitchFamily="34" charset="0"/>
              </a:rPr>
              <a:t>הכשל (הכשל) המערכת לא תתריע על טמפרטורה גבוהה מדי או נמוכה (כנדרש)  והטיפול לא היה מתקבל.</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38769"/>
            <a:ext cx="3551122" cy="236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05370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2212</TotalTime>
  <Words>2119</Words>
  <Application>Microsoft Office PowerPoint</Application>
  <PresentationFormat>Widescreen</PresentationFormat>
  <Paragraphs>167</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Calibri-Bold</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19</cp:revision>
  <dcterms:created xsi:type="dcterms:W3CDTF">2022-03-07T11:44:47Z</dcterms:created>
  <dcterms:modified xsi:type="dcterms:W3CDTF">2023-08-10T12:06:59Z</dcterms:modified>
</cp:coreProperties>
</file>